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7"/>
  </p:notesMasterIdLst>
  <p:sldIdLst>
    <p:sldId id="297" r:id="rId2"/>
    <p:sldId id="517" r:id="rId3"/>
    <p:sldId id="328" r:id="rId4"/>
    <p:sldId id="354" r:id="rId5"/>
    <p:sldId id="401" r:id="rId6"/>
    <p:sldId id="402" r:id="rId7"/>
    <p:sldId id="403" r:id="rId8"/>
    <p:sldId id="458" r:id="rId9"/>
    <p:sldId id="459" r:id="rId10"/>
    <p:sldId id="355" r:id="rId11"/>
    <p:sldId id="356" r:id="rId12"/>
    <p:sldId id="357" r:id="rId13"/>
    <p:sldId id="358" r:id="rId14"/>
    <p:sldId id="359" r:id="rId15"/>
    <p:sldId id="363" r:id="rId16"/>
    <p:sldId id="464" r:id="rId17"/>
    <p:sldId id="465" r:id="rId18"/>
    <p:sldId id="365" r:id="rId19"/>
    <p:sldId id="364" r:id="rId20"/>
    <p:sldId id="366" r:id="rId21"/>
    <p:sldId id="367" r:id="rId22"/>
    <p:sldId id="368" r:id="rId23"/>
    <p:sldId id="369" r:id="rId24"/>
    <p:sldId id="467" r:id="rId25"/>
    <p:sldId id="468" r:id="rId26"/>
    <p:sldId id="469" r:id="rId27"/>
    <p:sldId id="515" r:id="rId28"/>
    <p:sldId id="516" r:id="rId29"/>
    <p:sldId id="509" r:id="rId30"/>
    <p:sldId id="510" r:id="rId31"/>
    <p:sldId id="526" r:id="rId32"/>
    <p:sldId id="484" r:id="rId33"/>
    <p:sldId id="477" r:id="rId34"/>
    <p:sldId id="485" r:id="rId35"/>
    <p:sldId id="454" r:id="rId36"/>
    <p:sldId id="382" r:id="rId37"/>
    <p:sldId id="488" r:id="rId38"/>
    <p:sldId id="487" r:id="rId39"/>
    <p:sldId id="479" r:id="rId40"/>
    <p:sldId id="480" r:id="rId41"/>
    <p:sldId id="481" r:id="rId42"/>
    <p:sldId id="482" r:id="rId43"/>
    <p:sldId id="483" r:id="rId44"/>
    <p:sldId id="489" r:id="rId45"/>
    <p:sldId id="448" r:id="rId46"/>
    <p:sldId id="449" r:id="rId47"/>
    <p:sldId id="450" r:id="rId48"/>
    <p:sldId id="404" r:id="rId49"/>
    <p:sldId id="518" r:id="rId50"/>
    <p:sldId id="511" r:id="rId51"/>
    <p:sldId id="492" r:id="rId52"/>
    <p:sldId id="378" r:id="rId53"/>
    <p:sldId id="493" r:id="rId54"/>
    <p:sldId id="451" r:id="rId55"/>
    <p:sldId id="494" r:id="rId56"/>
    <p:sldId id="512" r:id="rId57"/>
    <p:sldId id="495" r:id="rId58"/>
    <p:sldId id="453" r:id="rId59"/>
    <p:sldId id="383" r:id="rId60"/>
    <p:sldId id="496" r:id="rId61"/>
    <p:sldId id="381" r:id="rId62"/>
    <p:sldId id="497" r:id="rId63"/>
    <p:sldId id="498" r:id="rId64"/>
    <p:sldId id="499" r:id="rId65"/>
    <p:sldId id="455" r:id="rId66"/>
    <p:sldId id="502" r:id="rId67"/>
    <p:sldId id="385" r:id="rId68"/>
    <p:sldId id="500" r:id="rId69"/>
    <p:sldId id="501" r:id="rId70"/>
    <p:sldId id="503" r:id="rId71"/>
    <p:sldId id="384" r:id="rId72"/>
    <p:sldId id="504" r:id="rId73"/>
    <p:sldId id="505" r:id="rId74"/>
    <p:sldId id="506" r:id="rId75"/>
    <p:sldId id="387" r:id="rId76"/>
    <p:sldId id="391" r:id="rId77"/>
    <p:sldId id="508" r:id="rId78"/>
    <p:sldId id="390" r:id="rId79"/>
    <p:sldId id="519" r:id="rId80"/>
    <p:sldId id="520" r:id="rId81"/>
    <p:sldId id="522" r:id="rId82"/>
    <p:sldId id="523" r:id="rId83"/>
    <p:sldId id="524" r:id="rId84"/>
    <p:sldId id="525" r:id="rId85"/>
    <p:sldId id="392"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3" autoAdjust="0"/>
    <p:restoredTop sz="85850" autoAdjust="0"/>
  </p:normalViewPr>
  <p:slideViewPr>
    <p:cSldViewPr snapToGrid="0">
      <p:cViewPr varScale="1">
        <p:scale>
          <a:sx n="105" d="100"/>
          <a:sy n="105" d="100"/>
        </p:scale>
        <p:origin x="15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8/31/22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59</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8/31/22</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8/31/22</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8/31/22</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8/31/22</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8/31/22</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8/31/22</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8/31/22</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8/31/22</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8/31/22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 CS-96</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harvard logo transparen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81952"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normAutofit/>
          </a:bodyPr>
          <a:lstStyle/>
          <a:p>
            <a:r>
              <a:rPr lang="en-US" sz="4800" dirty="0"/>
              <a:t>Equities</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8/31/22</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 CS96</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6003635" y="4988467"/>
            <a:ext cx="184730" cy="369332"/>
          </a:xfrm>
          <a:prstGeom prst="rect">
            <a:avLst/>
          </a:prstGeom>
        </p:spPr>
        <p:txBody>
          <a:bodyPr wrap="none">
            <a:spAutoFit/>
          </a:bodyPr>
          <a:lstStyle/>
          <a:p>
            <a:pPr algn="ctr"/>
            <a:endParaRPr lang="en-US" b="1" dirty="0"/>
          </a:p>
        </p:txBody>
      </p:sp>
      <p:pic>
        <p:nvPicPr>
          <p:cNvPr id="3" name="Picture 2">
            <a:extLst>
              <a:ext uri="{FF2B5EF4-FFF2-40B4-BE49-F238E27FC236}">
                <a16:creationId xmlns:a16="http://schemas.microsoft.com/office/drawing/2014/main" id="{48F68F7D-57EC-978A-A4DE-82EE019B26E8}"/>
              </a:ext>
            </a:extLst>
          </p:cNvPr>
          <p:cNvPicPr>
            <a:picLocks noChangeAspect="1"/>
          </p:cNvPicPr>
          <p:nvPr/>
        </p:nvPicPr>
        <p:blipFill>
          <a:blip r:embed="rId3"/>
          <a:stretch>
            <a:fillRect/>
          </a:stretch>
        </p:blipFill>
        <p:spPr>
          <a:xfrm>
            <a:off x="2209800" y="2050478"/>
            <a:ext cx="7772400" cy="2757044"/>
          </a:xfrm>
          <a:prstGeom prst="rect">
            <a:avLst/>
          </a:prstGeom>
        </p:spPr>
      </p:pic>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10</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6796695"/>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Manipulate a time series object TTR_A.R</a:t>
                      </a:r>
                      <a:endParaRPr lang="en-US" sz="2000" b="0" strike="noStrike"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392148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CS96</a:t>
            </a:r>
          </a:p>
        </p:txBody>
      </p:sp>
    </p:spTree>
    <p:extLst>
      <p:ext uri="{BB962C8B-B14F-4D97-AF65-F5344CB8AC3E}">
        <p14:creationId xmlns:p14="http://schemas.microsoft.com/office/powerpoint/2010/main" val="118294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B69D85C1-292C-4644-A557-BA0CA7070E0D}"/>
              </a:ext>
            </a:extLst>
          </p:cNvPr>
          <p:cNvPicPr>
            <a:picLocks noChangeAspect="1"/>
          </p:cNvPicPr>
          <p:nvPr/>
        </p:nvPicPr>
        <p:blipFill rotWithShape="1">
          <a:blip r:embed="rId2"/>
          <a:srcRect t="21920"/>
          <a:stretch/>
        </p:blipFill>
        <p:spPr>
          <a:xfrm>
            <a:off x="20" y="1128713"/>
            <a:ext cx="12191980" cy="3879226"/>
          </a:xfrm>
          <a:prstGeom prst="rect">
            <a:avLst/>
          </a:prstGeom>
        </p:spPr>
      </p:pic>
      <p:sp>
        <p:nvSpPr>
          <p:cNvPr id="2" name="Title 1">
            <a:extLst>
              <a:ext uri="{FF2B5EF4-FFF2-40B4-BE49-F238E27FC236}">
                <a16:creationId xmlns:a16="http://schemas.microsoft.com/office/drawing/2014/main" id="{851B8590-3807-AA48-B7F5-C70EA60BEA58}"/>
              </a:ext>
            </a:extLst>
          </p:cNvPr>
          <p:cNvSpPr>
            <a:spLocks noGrp="1"/>
          </p:cNvSpPr>
          <p:nvPr>
            <p:ph type="title"/>
          </p:nvPr>
        </p:nvSpPr>
        <p:spPr>
          <a:xfrm>
            <a:off x="804484" y="5566756"/>
            <a:ext cx="10592174" cy="656946"/>
          </a:xfrm>
        </p:spPr>
        <p:txBody>
          <a:bodyPr vert="horz" lIns="91440" tIns="45720" rIns="91440" bIns="45720" rtlCol="0" anchor="t">
            <a:noAutofit/>
          </a:bodyPr>
          <a:lstStyle/>
          <a:p>
            <a:r>
              <a:rPr lang="en-US" sz="2400" dirty="0">
                <a:solidFill>
                  <a:srgbClr val="000000"/>
                </a:solidFill>
              </a:rPr>
              <a:t>US Steel Update: Pandemic Fearful Economic Panic &amp; Uncertainty</a:t>
            </a:r>
          </a:p>
        </p:txBody>
      </p:sp>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10" name="Rectangle 9">
            <a:extLst>
              <a:ext uri="{FF2B5EF4-FFF2-40B4-BE49-F238E27FC236}">
                <a16:creationId xmlns:a16="http://schemas.microsoft.com/office/drawing/2014/main" id="{151F1B89-FAA0-C24D-B1D7-0AB17D77742E}"/>
              </a:ext>
            </a:extLst>
          </p:cNvPr>
          <p:cNvSpPr/>
          <p:nvPr/>
        </p:nvSpPr>
        <p:spPr>
          <a:xfrm>
            <a:off x="10115551" y="3786188"/>
            <a:ext cx="342900" cy="5000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D94C6684-7B8B-634E-A64E-E13F2D60C482}"/>
              </a:ext>
            </a:extLst>
          </p:cNvPr>
          <p:cNvSpPr/>
          <p:nvPr/>
        </p:nvSpPr>
        <p:spPr>
          <a:xfrm>
            <a:off x="10753725" y="3786188"/>
            <a:ext cx="1119188" cy="3857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7C9C05-DDF8-B841-A91E-E58BB3C0F32C}"/>
              </a:ext>
            </a:extLst>
          </p:cNvPr>
          <p:cNvSpPr/>
          <p:nvPr/>
        </p:nvSpPr>
        <p:spPr>
          <a:xfrm>
            <a:off x="523874" y="1957811"/>
            <a:ext cx="4942103"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C6F39B1-E483-2444-9802-B6F72F8F68B7}"/>
              </a:ext>
            </a:extLst>
          </p:cNvPr>
          <p:cNvSpPr txBox="1">
            <a:spLocks/>
          </p:cNvSpPr>
          <p:nvPr/>
        </p:nvSpPr>
        <p:spPr>
          <a:xfrm>
            <a:off x="297440" y="1050202"/>
            <a:ext cx="464516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Steel Tariff &amp; Trade War as discussed.</a:t>
            </a:r>
          </a:p>
        </p:txBody>
      </p:sp>
      <p:sp>
        <p:nvSpPr>
          <p:cNvPr id="14" name="Title 1">
            <a:extLst>
              <a:ext uri="{FF2B5EF4-FFF2-40B4-BE49-F238E27FC236}">
                <a16:creationId xmlns:a16="http://schemas.microsoft.com/office/drawing/2014/main" id="{8F7DDD74-3E6B-014B-A8D0-8121E2BD113F}"/>
              </a:ext>
            </a:extLst>
          </p:cNvPr>
          <p:cNvSpPr txBox="1">
            <a:spLocks/>
          </p:cNvSpPr>
          <p:nvPr/>
        </p:nvSpPr>
        <p:spPr>
          <a:xfrm>
            <a:off x="5465977" y="1081301"/>
            <a:ext cx="3668927"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US Steel Update: Declining Impact of Trade War &amp; Expected “Soft Landing” Recession</a:t>
            </a:r>
          </a:p>
        </p:txBody>
      </p:sp>
      <p:sp>
        <p:nvSpPr>
          <p:cNvPr id="15" name="Rectangle 14">
            <a:extLst>
              <a:ext uri="{FF2B5EF4-FFF2-40B4-BE49-F238E27FC236}">
                <a16:creationId xmlns:a16="http://schemas.microsoft.com/office/drawing/2014/main" id="{34D0A0AB-93CC-CD4A-8917-B8D2B8364ECA}"/>
              </a:ext>
            </a:extLst>
          </p:cNvPr>
          <p:cNvSpPr/>
          <p:nvPr/>
        </p:nvSpPr>
        <p:spPr>
          <a:xfrm>
            <a:off x="5597236" y="1957811"/>
            <a:ext cx="3311236"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97BBC4-D1A4-D443-B428-84FB5027A34A}"/>
              </a:ext>
            </a:extLst>
          </p:cNvPr>
          <p:cNvSpPr txBox="1">
            <a:spLocks/>
          </p:cNvSpPr>
          <p:nvPr/>
        </p:nvSpPr>
        <p:spPr>
          <a:xfrm>
            <a:off x="9658275" y="1128713"/>
            <a:ext cx="253370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Pandemic Dip and Uncertainty</a:t>
            </a:r>
          </a:p>
        </p:txBody>
      </p:sp>
    </p:spTree>
    <p:extLst>
      <p:ext uri="{BB962C8B-B14F-4D97-AF65-F5344CB8AC3E}">
        <p14:creationId xmlns:p14="http://schemas.microsoft.com/office/powerpoint/2010/main" val="37370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P spid="15" grpId="0"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68FE-74E0-9E48-96A4-CE4F0E5072CB}"/>
              </a:ext>
            </a:extLst>
          </p:cNvPr>
          <p:cNvPicPr>
            <a:picLocks noChangeAspect="1"/>
          </p:cNvPicPr>
          <p:nvPr/>
        </p:nvPicPr>
        <p:blipFill>
          <a:blip r:embed="rId2"/>
          <a:stretch>
            <a:fillRect/>
          </a:stretch>
        </p:blipFill>
        <p:spPr>
          <a:xfrm>
            <a:off x="-1" y="1144471"/>
            <a:ext cx="12179227" cy="4108217"/>
          </a:xfrm>
          <a:prstGeom prst="rect">
            <a:avLst/>
          </a:prstGeom>
        </p:spPr>
      </p:pic>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9E76B05-6FD3-6C42-93F7-C5B5DF4B7014}"/>
              </a:ext>
            </a:extLst>
          </p:cNvPr>
          <p:cNvSpPr/>
          <p:nvPr/>
        </p:nvSpPr>
        <p:spPr>
          <a:xfrm flipH="1">
            <a:off x="10825929" y="1957811"/>
            <a:ext cx="1291001"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7B1E4D7-A2CC-6943-9A4F-32966BD50EC8}"/>
              </a:ext>
            </a:extLst>
          </p:cNvPr>
          <p:cNvSpPr txBox="1">
            <a:spLocks/>
          </p:cNvSpPr>
          <p:nvPr/>
        </p:nvSpPr>
        <p:spPr>
          <a:xfrm>
            <a:off x="9809017" y="815358"/>
            <a:ext cx="2370209"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Looks like a positive momentum?  Improving US economy, infrastructure bill</a:t>
            </a:r>
          </a:p>
        </p:txBody>
      </p:sp>
      <p:sp>
        <p:nvSpPr>
          <p:cNvPr id="15" name="Title 14">
            <a:extLst>
              <a:ext uri="{FF2B5EF4-FFF2-40B4-BE49-F238E27FC236}">
                <a16:creationId xmlns:a16="http://schemas.microsoft.com/office/drawing/2014/main" id="{0614FDF8-6A2F-A848-AF45-1A1E88D4556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274903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fontScale="90000"/>
          </a:bodyPr>
          <a:lstStyle/>
          <a:p>
            <a:r>
              <a:rPr lang="en-US" sz="2800" dirty="0"/>
              <a:t>What is an example of a stock that has been impacted by macroeconomic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29</a:t>
            </a:fld>
            <a:endParaRPr lang="en-US"/>
          </a:p>
        </p:txBody>
      </p:sp>
      <p:sp>
        <p:nvSpPr>
          <p:cNvPr id="7" name="Footer Placeholder 5">
            <a:extLst>
              <a:ext uri="{FF2B5EF4-FFF2-40B4-BE49-F238E27FC236}">
                <a16:creationId xmlns:a16="http://schemas.microsoft.com/office/drawing/2014/main" id="{B63CAD89-9197-9942-BCFB-18F4A982AB3B}"/>
              </a:ext>
            </a:extLst>
          </p:cNvPr>
          <p:cNvSpPr>
            <a:spLocks noGrp="1"/>
          </p:cNvSpPr>
          <p:nvPr>
            <p:ph type="ftr" sz="quarter" idx="11"/>
          </p:nvPr>
        </p:nvSpPr>
        <p:spPr>
          <a:xfrm>
            <a:off x="4038600" y="6356350"/>
            <a:ext cx="4114800" cy="365125"/>
          </a:xfrm>
        </p:spPr>
        <p:txBody>
          <a:bodyPr/>
          <a:lstStyle/>
          <a:p>
            <a:r>
              <a:rPr lang="en-US" dirty="0"/>
              <a:t>Kwartler CS96</a:t>
            </a:r>
          </a:p>
        </p:txBody>
      </p:sp>
    </p:spTree>
    <p:extLst>
      <p:ext uri="{BB962C8B-B14F-4D97-AF65-F5344CB8AC3E}">
        <p14:creationId xmlns:p14="http://schemas.microsoft.com/office/powerpoint/2010/main" val="4128752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a:bodyPr>
          <a:lstStyle/>
          <a:p>
            <a:r>
              <a:rPr lang="en-US" sz="2800" dirty="0"/>
              <a:t>What is an example of a stock that has been impacted by external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30</a:t>
            </a:fld>
            <a:endParaRPr lang="en-US"/>
          </a:p>
        </p:txBody>
      </p:sp>
      <p:sp>
        <p:nvSpPr>
          <p:cNvPr id="13" name="Footer Placeholder 5">
            <a:extLst>
              <a:ext uri="{FF2B5EF4-FFF2-40B4-BE49-F238E27FC236}">
                <a16:creationId xmlns:a16="http://schemas.microsoft.com/office/drawing/2014/main" id="{8ECA0CF3-8F19-6044-B47B-619A47DA55BF}"/>
              </a:ext>
            </a:extLst>
          </p:cNvPr>
          <p:cNvSpPr>
            <a:spLocks noGrp="1"/>
          </p:cNvSpPr>
          <p:nvPr>
            <p:ph type="ftr" sz="quarter" idx="11"/>
          </p:nvPr>
        </p:nvSpPr>
        <p:spPr>
          <a:xfrm>
            <a:off x="4038600" y="6356350"/>
            <a:ext cx="4114800" cy="365125"/>
          </a:xfrm>
        </p:spPr>
        <p:txBody>
          <a:bodyPr/>
          <a:lstStyle/>
          <a:p>
            <a:r>
              <a:rPr lang="en-US"/>
              <a:t>Kwartler CS96</a:t>
            </a:r>
            <a:endParaRPr lang="en-US" dirty="0"/>
          </a:p>
        </p:txBody>
      </p:sp>
      <p:pic>
        <p:nvPicPr>
          <p:cNvPr id="6" name="Picture 5">
            <a:extLst>
              <a:ext uri="{FF2B5EF4-FFF2-40B4-BE49-F238E27FC236}">
                <a16:creationId xmlns:a16="http://schemas.microsoft.com/office/drawing/2014/main" id="{1B3C8A62-1BFA-A74F-8A82-6D30DD202F63}"/>
              </a:ext>
            </a:extLst>
          </p:cNvPr>
          <p:cNvPicPr>
            <a:picLocks noChangeAspect="1"/>
          </p:cNvPicPr>
          <p:nvPr/>
        </p:nvPicPr>
        <p:blipFill>
          <a:blip r:embed="rId2"/>
          <a:stretch>
            <a:fillRect/>
          </a:stretch>
        </p:blipFill>
        <p:spPr>
          <a:xfrm>
            <a:off x="313813" y="1099574"/>
            <a:ext cx="5231581" cy="312656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64527A7B-500A-F447-8111-AA820A95FB4B}"/>
              </a:ext>
            </a:extLst>
          </p:cNvPr>
          <p:cNvPicPr>
            <a:picLocks noChangeAspect="1"/>
          </p:cNvPicPr>
          <p:nvPr/>
        </p:nvPicPr>
        <p:blipFill>
          <a:blip r:embed="rId3"/>
          <a:stretch>
            <a:fillRect/>
          </a:stretch>
        </p:blipFill>
        <p:spPr>
          <a:xfrm>
            <a:off x="6200775" y="1120775"/>
            <a:ext cx="5548312" cy="331585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3BB3CC7A-C44E-5A48-AFA5-04B558844C0C}"/>
              </a:ext>
            </a:extLst>
          </p:cNvPr>
          <p:cNvPicPr>
            <a:picLocks noChangeAspect="1"/>
          </p:cNvPicPr>
          <p:nvPr/>
        </p:nvPicPr>
        <p:blipFill>
          <a:blip r:embed="rId4"/>
          <a:stretch>
            <a:fillRect/>
          </a:stretch>
        </p:blipFill>
        <p:spPr>
          <a:xfrm>
            <a:off x="3472733" y="3809871"/>
            <a:ext cx="4523658" cy="2703488"/>
          </a:xfrm>
          <a:prstGeom prst="rect">
            <a:avLst/>
          </a:prstGeom>
          <a:ln>
            <a:solidFill>
              <a:schemeClr val="bg2">
                <a:lumMod val="50000"/>
              </a:schemeClr>
            </a:solidFill>
          </a:ln>
        </p:spPr>
      </p:pic>
    </p:spTree>
    <p:extLst>
      <p:ext uri="{BB962C8B-B14F-4D97-AF65-F5344CB8AC3E}">
        <p14:creationId xmlns:p14="http://schemas.microsoft.com/office/powerpoint/2010/main" val="3397313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78CE-AFEB-ED4E-A444-55E1D600562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1E12202-60E5-C24B-9031-C19379672170}"/>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8B52D04F-6454-8F41-9653-F98C4EBE2B1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ABCDF5-9D08-9D4F-AD71-6062459D04B7}"/>
              </a:ext>
            </a:extLst>
          </p:cNvPr>
          <p:cNvSpPr>
            <a:spLocks noGrp="1"/>
          </p:cNvSpPr>
          <p:nvPr>
            <p:ph type="sldNum" sz="quarter" idx="4"/>
          </p:nvPr>
        </p:nvSpPr>
        <p:spPr/>
        <p:txBody>
          <a:bodyPr/>
          <a:lstStyle/>
          <a:p>
            <a:fld id="{37290FF7-652B-4475-AEAB-8B1A5D23AE09}" type="slidenum">
              <a:rPr lang="en-US" smtClean="0"/>
              <a:t>31</a:t>
            </a:fld>
            <a:endParaRPr lang="en-US"/>
          </a:p>
        </p:txBody>
      </p:sp>
      <p:pic>
        <p:nvPicPr>
          <p:cNvPr id="8" name="Picture 7">
            <a:extLst>
              <a:ext uri="{FF2B5EF4-FFF2-40B4-BE49-F238E27FC236}">
                <a16:creationId xmlns:a16="http://schemas.microsoft.com/office/drawing/2014/main" id="{0C09A925-B2E3-4741-9C3C-CC0EF39BA086}"/>
              </a:ext>
            </a:extLst>
          </p:cNvPr>
          <p:cNvPicPr>
            <a:picLocks noChangeAspect="1"/>
          </p:cNvPicPr>
          <p:nvPr/>
        </p:nvPicPr>
        <p:blipFill>
          <a:blip r:embed="rId2"/>
          <a:stretch>
            <a:fillRect/>
          </a:stretch>
        </p:blipFill>
        <p:spPr>
          <a:xfrm>
            <a:off x="272809" y="260205"/>
            <a:ext cx="5242467" cy="3394971"/>
          </a:xfrm>
          <a:prstGeom prst="rect">
            <a:avLst/>
          </a:prstGeom>
          <a:ln>
            <a:solidFill>
              <a:schemeClr val="tx1"/>
            </a:solidFill>
          </a:ln>
        </p:spPr>
      </p:pic>
      <p:pic>
        <p:nvPicPr>
          <p:cNvPr id="9" name="Picture 8">
            <a:extLst>
              <a:ext uri="{FF2B5EF4-FFF2-40B4-BE49-F238E27FC236}">
                <a16:creationId xmlns:a16="http://schemas.microsoft.com/office/drawing/2014/main" id="{744FD0D4-206F-1A45-95A1-3F7AF67CF3B4}"/>
              </a:ext>
            </a:extLst>
          </p:cNvPr>
          <p:cNvPicPr>
            <a:picLocks noChangeAspect="1"/>
          </p:cNvPicPr>
          <p:nvPr/>
        </p:nvPicPr>
        <p:blipFill>
          <a:blip r:embed="rId3"/>
          <a:stretch>
            <a:fillRect/>
          </a:stretch>
        </p:blipFill>
        <p:spPr>
          <a:xfrm>
            <a:off x="6096000" y="108747"/>
            <a:ext cx="5320633" cy="3445591"/>
          </a:xfrm>
          <a:prstGeom prst="rect">
            <a:avLst/>
          </a:prstGeom>
          <a:ln>
            <a:solidFill>
              <a:schemeClr val="tx1"/>
            </a:solidFill>
          </a:ln>
        </p:spPr>
      </p:pic>
      <p:pic>
        <p:nvPicPr>
          <p:cNvPr id="10" name="Picture 9">
            <a:extLst>
              <a:ext uri="{FF2B5EF4-FFF2-40B4-BE49-F238E27FC236}">
                <a16:creationId xmlns:a16="http://schemas.microsoft.com/office/drawing/2014/main" id="{B6DA692E-E678-2E44-BB7A-3D1BF86CD637}"/>
              </a:ext>
            </a:extLst>
          </p:cNvPr>
          <p:cNvPicPr>
            <a:picLocks noChangeAspect="1"/>
          </p:cNvPicPr>
          <p:nvPr/>
        </p:nvPicPr>
        <p:blipFill>
          <a:blip r:embed="rId4"/>
          <a:stretch>
            <a:fillRect/>
          </a:stretch>
        </p:blipFill>
        <p:spPr>
          <a:xfrm>
            <a:off x="3825774" y="3642659"/>
            <a:ext cx="4540451" cy="2940352"/>
          </a:xfrm>
          <a:prstGeom prst="rect">
            <a:avLst/>
          </a:prstGeom>
          <a:ln>
            <a:solidFill>
              <a:schemeClr val="tx1"/>
            </a:solidFill>
          </a:ln>
        </p:spPr>
      </p:pic>
    </p:spTree>
    <p:extLst>
      <p:ext uri="{BB962C8B-B14F-4D97-AF65-F5344CB8AC3E}">
        <p14:creationId xmlns:p14="http://schemas.microsoft.com/office/powerpoint/2010/main" val="1451783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48339884"/>
              </p:ext>
            </p:extLst>
          </p:nvPr>
        </p:nvGraphicFramePr>
        <p:xfrm>
          <a:off x="3190413" y="1111250"/>
          <a:ext cx="5811174" cy="185928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Manipulate a time series object TTR_A.R</a:t>
                      </a:r>
                      <a:endParaRPr lang="en-US" sz="2000" b="0" strike="noStrike"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dirty="0"/>
          </a:p>
        </p:txBody>
      </p:sp>
    </p:spTree>
    <p:extLst>
      <p:ext uri="{BB962C8B-B14F-4D97-AF65-F5344CB8AC3E}">
        <p14:creationId xmlns:p14="http://schemas.microsoft.com/office/powerpoint/2010/main" val="396898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9117454"/>
              </p:ext>
            </p:extLst>
          </p:nvPr>
        </p:nvGraphicFramePr>
        <p:xfrm>
          <a:off x="3190413" y="1111250"/>
          <a:ext cx="5811174" cy="192024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a:t>
                      </a:r>
                    </a:p>
                  </a:txBody>
                  <a:tcPr/>
                </a:tc>
                <a:extLst>
                  <a:ext uri="{0D108BD9-81ED-4DB2-BD59-A6C34878D82A}">
                    <a16:rowId xmlns:a16="http://schemas.microsoft.com/office/drawing/2014/main" val="10000"/>
                  </a:ext>
                </a:extLst>
              </a:tr>
              <a:tr h="312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Obtaining Stock Data &amp; Basic Visualization</a:t>
                      </a:r>
                      <a:endParaRPr lang="en-US" sz="2000" b="0" strike="noStrike"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What is the financial market? Types of investing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a:solidFill>
                            <a:schemeClr val="tx1"/>
                          </a:solidFill>
                          <a:latin typeface="+mn-lt"/>
                          <a:ea typeface="+mn-ea"/>
                          <a:cs typeface="+mn-cs"/>
                        </a:rPr>
                        <a:t>What is an API? API access to stock data in 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strike="noStrike" kern="1200" dirty="0">
                          <a:solidFill>
                            <a:schemeClr val="tx1"/>
                          </a:solidFill>
                          <a:latin typeface="+mn-lt"/>
                          <a:ea typeface="+mn-ea"/>
                          <a:cs typeface="+mn-cs"/>
                        </a:rPr>
                        <a:t>Manipulate a time series object TTR_A.R</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34</a:t>
            </a:fld>
            <a:endParaRPr lang="en-US" dirty="0"/>
          </a:p>
        </p:txBody>
      </p:sp>
    </p:spTree>
    <p:extLst>
      <p:ext uri="{BB962C8B-B14F-4D97-AF65-F5344CB8AC3E}">
        <p14:creationId xmlns:p14="http://schemas.microsoft.com/office/powerpoint/2010/main" val="2540233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CS96</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TTR_A.R</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36</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4547520"/>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&amp; Visualize 3 SMAs to understand the “smoothing” effect on time series data TTR_B.R</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spTree>
    <p:extLst>
      <p:ext uri="{BB962C8B-B14F-4D97-AF65-F5344CB8AC3E}">
        <p14:creationId xmlns:p14="http://schemas.microsoft.com/office/powerpoint/2010/main" val="3629109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38</a:t>
            </a:fld>
            <a:endParaRPr lang="en-US"/>
          </a:p>
        </p:txBody>
      </p:sp>
      <p:sp>
        <p:nvSpPr>
          <p:cNvPr id="7" name="TextBox 6"/>
          <p:cNvSpPr txBox="1"/>
          <p:nvPr/>
        </p:nvSpPr>
        <p:spPr>
          <a:xfrm>
            <a:off x="287863" y="1371598"/>
            <a:ext cx="7179081" cy="923330"/>
          </a:xfrm>
          <a:prstGeom prst="rect">
            <a:avLst/>
          </a:prstGeom>
          <a:noFill/>
        </p:spPr>
        <p:txBody>
          <a:bodyPr wrap="none" rtlCol="0">
            <a:spAutoFit/>
          </a:bodyPr>
          <a:lstStyle/>
          <a:p>
            <a:r>
              <a:rPr lang="en-US" dirty="0"/>
              <a:t>1. Indicator:</a:t>
            </a:r>
          </a:p>
          <a:p>
            <a:r>
              <a:rPr lang="en-US" dirty="0"/>
              <a:t>If the daily Boris Johnson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386369" cy="646331"/>
          </a:xfrm>
          <a:prstGeom prst="rect">
            <a:avLst/>
          </a:prstGeom>
          <a:noFill/>
        </p:spPr>
        <p:txBody>
          <a:bodyPr wrap="none" rtlCol="0">
            <a:spAutoFit/>
          </a:bodyPr>
          <a:lstStyle/>
          <a:p>
            <a:r>
              <a:rPr lang="en-US" dirty="0"/>
              <a:t>3. In Production:</a:t>
            </a:r>
          </a:p>
          <a:p>
            <a:r>
              <a:rPr lang="en-US" dirty="0"/>
              <a:t>Set up a script to monitor Boris’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74395907"/>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1" i="0" kern="1200" dirty="0">
                          <a:solidFill>
                            <a:srgbClr val="C00000"/>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&amp; Visualize 3 SMAs to understand the “smoothing” effect on time series data TTR_B.R</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Tree>
    <p:extLst>
      <p:ext uri="{BB962C8B-B14F-4D97-AF65-F5344CB8AC3E}">
        <p14:creationId xmlns:p14="http://schemas.microsoft.com/office/powerpoint/2010/main" val="4054388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CS96</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47</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26,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2C2-C0E6-9341-8A55-D1D46138FC1E}"/>
              </a:ext>
            </a:extLst>
          </p:cNvPr>
          <p:cNvSpPr>
            <a:spLocks noGrp="1"/>
          </p:cNvSpPr>
          <p:nvPr>
            <p:ph type="title"/>
          </p:nvPr>
        </p:nvSpPr>
        <p:spPr/>
        <p:txBody>
          <a:bodyPr>
            <a:normAutofit fontScale="90000"/>
          </a:bodyPr>
          <a:lstStyle/>
          <a:p>
            <a:r>
              <a:rPr lang="en-US" dirty="0"/>
              <a:t>Why Lag? Version 2</a:t>
            </a:r>
          </a:p>
        </p:txBody>
      </p:sp>
      <p:sp>
        <p:nvSpPr>
          <p:cNvPr id="3" name="Date Placeholder 2">
            <a:extLst>
              <a:ext uri="{FF2B5EF4-FFF2-40B4-BE49-F238E27FC236}">
                <a16:creationId xmlns:a16="http://schemas.microsoft.com/office/drawing/2014/main" id="{BFF835BA-5A32-5A44-B773-15054F14FA7D}"/>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85B677DC-3EE5-9644-ACC3-4FD6D9D8BE06}"/>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0B05883-B9EE-084C-ACE7-85B022C4E399}"/>
              </a:ext>
            </a:extLst>
          </p:cNvPr>
          <p:cNvSpPr>
            <a:spLocks noGrp="1"/>
          </p:cNvSpPr>
          <p:nvPr>
            <p:ph type="sldNum" sz="quarter" idx="4"/>
          </p:nvPr>
        </p:nvSpPr>
        <p:spPr/>
        <p:txBody>
          <a:bodyPr/>
          <a:lstStyle/>
          <a:p>
            <a:fld id="{37290FF7-652B-4475-AEAB-8B1A5D23AE09}" type="slidenum">
              <a:rPr lang="en-US" smtClean="0"/>
              <a:t>50</a:t>
            </a:fld>
            <a:endParaRPr lang="en-US"/>
          </a:p>
        </p:txBody>
      </p:sp>
      <p:sp>
        <p:nvSpPr>
          <p:cNvPr id="6" name="TextBox 5">
            <a:extLst>
              <a:ext uri="{FF2B5EF4-FFF2-40B4-BE49-F238E27FC236}">
                <a16:creationId xmlns:a16="http://schemas.microsoft.com/office/drawing/2014/main" id="{C894D529-D580-3E40-8BB9-BF119AAF1B51}"/>
              </a:ext>
            </a:extLst>
          </p:cNvPr>
          <p:cNvSpPr txBox="1"/>
          <p:nvPr/>
        </p:nvSpPr>
        <p:spPr>
          <a:xfrm>
            <a:off x="754743" y="2133600"/>
            <a:ext cx="4666855" cy="1477328"/>
          </a:xfrm>
          <a:prstGeom prst="rect">
            <a:avLst/>
          </a:prstGeom>
          <a:noFill/>
        </p:spPr>
        <p:txBody>
          <a:bodyPr wrap="none" rtlCol="0">
            <a:spAutoFit/>
          </a:bodyPr>
          <a:lstStyle/>
          <a:p>
            <a:pPr marL="285750" indent="-285750">
              <a:buFont typeface="Arial" panose="020B0604020202020204" pitchFamily="34" charset="0"/>
              <a:buChar char="•"/>
            </a:pPr>
            <a:r>
              <a:rPr lang="en-US" dirty="0"/>
              <a:t>Day 1 you have a closing price at 4:00pm EST</a:t>
            </a:r>
          </a:p>
          <a:p>
            <a:pPr marL="285750" indent="-285750">
              <a:buFont typeface="Arial" panose="020B0604020202020204" pitchFamily="34" charset="0"/>
              <a:buChar char="•"/>
            </a:pPr>
            <a:r>
              <a:rPr lang="en-US" dirty="0"/>
              <a:t>Day 2 you have a closing price at 4:00pm EST</a:t>
            </a:r>
          </a:p>
          <a:p>
            <a:pPr marL="285750" indent="-285750">
              <a:buFont typeface="Arial" panose="020B0604020202020204" pitchFamily="34" charset="0"/>
              <a:buChar char="•"/>
            </a:pPr>
            <a:r>
              <a:rPr lang="en-US" dirty="0"/>
              <a:t>Day 3 you have a closing price at 4:00pm EST</a:t>
            </a:r>
          </a:p>
          <a:p>
            <a:pPr marL="285750" indent="-285750">
              <a:buFont typeface="Arial" panose="020B0604020202020204" pitchFamily="34" charset="0"/>
              <a:buChar char="•"/>
            </a:pPr>
            <a:r>
              <a:rPr lang="en-US" dirty="0"/>
              <a:t>Day 4 you have a closing price at 4:00pm EST</a:t>
            </a:r>
          </a:p>
          <a:p>
            <a:pPr marL="285750" indent="-285750">
              <a:buFont typeface="Arial" panose="020B0604020202020204" pitchFamily="34" charset="0"/>
              <a:buChar char="•"/>
            </a:pPr>
            <a:r>
              <a:rPr lang="en-US" dirty="0"/>
              <a:t>Day 5 you have a closing price at 4:00pm EST</a:t>
            </a:r>
          </a:p>
        </p:txBody>
      </p:sp>
      <p:sp>
        <p:nvSpPr>
          <p:cNvPr id="7" name="Triangle 6">
            <a:extLst>
              <a:ext uri="{FF2B5EF4-FFF2-40B4-BE49-F238E27FC236}">
                <a16:creationId xmlns:a16="http://schemas.microsoft.com/office/drawing/2014/main" id="{8D15720F-50D3-8A47-BDAC-752A57715AD4}"/>
              </a:ext>
            </a:extLst>
          </p:cNvPr>
          <p:cNvSpPr/>
          <p:nvPr/>
        </p:nvSpPr>
        <p:spPr>
          <a:xfrm rot="5400000">
            <a:off x="5094514" y="2540000"/>
            <a:ext cx="1915886" cy="1161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D594DC-AAA3-5442-87A4-CE2EC33B2B51}"/>
              </a:ext>
            </a:extLst>
          </p:cNvPr>
          <p:cNvSpPr/>
          <p:nvPr/>
        </p:nvSpPr>
        <p:spPr>
          <a:xfrm>
            <a:off x="914400" y="3570514"/>
            <a:ext cx="445588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you have 5 complete data points to calculate the moving average.</a:t>
            </a:r>
          </a:p>
        </p:txBody>
      </p:sp>
      <p:sp>
        <p:nvSpPr>
          <p:cNvPr id="9" name="TextBox 8">
            <a:extLst>
              <a:ext uri="{FF2B5EF4-FFF2-40B4-BE49-F238E27FC236}">
                <a16:creationId xmlns:a16="http://schemas.microsoft.com/office/drawing/2014/main" id="{96E11599-6BDC-714D-AFD5-659D62077525}"/>
              </a:ext>
            </a:extLst>
          </p:cNvPr>
          <p:cNvSpPr txBox="1"/>
          <p:nvPr/>
        </p:nvSpPr>
        <p:spPr>
          <a:xfrm>
            <a:off x="6770916" y="2518229"/>
            <a:ext cx="37229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Day 6 at 9:30AM is the earliest you could trade using the 5 day MA.</a:t>
            </a:r>
          </a:p>
        </p:txBody>
      </p:sp>
      <p:sp>
        <p:nvSpPr>
          <p:cNvPr id="10" name="TextBox 9">
            <a:extLst>
              <a:ext uri="{FF2B5EF4-FFF2-40B4-BE49-F238E27FC236}">
                <a16:creationId xmlns:a16="http://schemas.microsoft.com/office/drawing/2014/main" id="{78DF4AE0-C59C-D04A-A647-7DC283DECE20}"/>
              </a:ext>
            </a:extLst>
          </p:cNvPr>
          <p:cNvSpPr txBox="1"/>
          <p:nvPr/>
        </p:nvSpPr>
        <p:spPr>
          <a:xfrm>
            <a:off x="10087428" y="5965371"/>
            <a:ext cx="1936749" cy="246221"/>
          </a:xfrm>
          <a:prstGeom prst="rect">
            <a:avLst/>
          </a:prstGeom>
          <a:noFill/>
        </p:spPr>
        <p:txBody>
          <a:bodyPr wrap="none" rtlCol="0">
            <a:spAutoFit/>
          </a:bodyPr>
          <a:lstStyle/>
          <a:p>
            <a:r>
              <a:rPr lang="en-US" sz="1000" i="1" dirty="0"/>
              <a:t>*setting aside futures/after hours</a:t>
            </a:r>
          </a:p>
        </p:txBody>
      </p:sp>
      <p:sp>
        <p:nvSpPr>
          <p:cNvPr id="11" name="Rectangle 10">
            <a:extLst>
              <a:ext uri="{FF2B5EF4-FFF2-40B4-BE49-F238E27FC236}">
                <a16:creationId xmlns:a16="http://schemas.microsoft.com/office/drawing/2014/main" id="{A60284E4-4C1C-B242-82DA-0CA384C1E3FF}"/>
              </a:ext>
            </a:extLst>
          </p:cNvPr>
          <p:cNvSpPr/>
          <p:nvPr/>
        </p:nvSpPr>
        <p:spPr>
          <a:xfrm>
            <a:off x="6698343" y="3193143"/>
            <a:ext cx="4455886" cy="892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result you have to move the results of the calculation ”down” 1 day because that is when you would have it for use (day6)</a:t>
            </a:r>
          </a:p>
        </p:txBody>
      </p:sp>
    </p:spTree>
    <p:extLst>
      <p:ext uri="{BB962C8B-B14F-4D97-AF65-F5344CB8AC3E}">
        <p14:creationId xmlns:p14="http://schemas.microsoft.com/office/powerpoint/2010/main" val="3781424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55120"/>
              </p:ext>
            </p:extLst>
          </p:nvPr>
        </p:nvGraphicFramePr>
        <p:xfrm>
          <a:off x="3190413" y="1111250"/>
          <a:ext cx="5811174" cy="22860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first indicator</a:t>
                      </a:r>
                      <a:endParaRPr lang="en-US" sz="2000" b="0" strike="noStrike" dirty="0">
                        <a:solidFill>
                          <a:schemeClr val="tx1"/>
                        </a:solidFill>
                      </a:endParaRPr>
                    </a:p>
                    <a:p>
                      <a:pPr marL="285750" indent="-285750" fontAlgn="base">
                        <a:buFont typeface="Arial" panose="020B0604020202020204" pitchFamily="34" charset="0"/>
                        <a:buChar char="•"/>
                      </a:pPr>
                      <a:r>
                        <a:rPr lang="en-US" sz="2000" b="0" i="0" kern="1200" dirty="0">
                          <a:solidFill>
                            <a:schemeClr val="dk1"/>
                          </a:solidFill>
                          <a:effectLst/>
                          <a:latin typeface="+mn-lt"/>
                          <a:ea typeface="+mn-ea"/>
                          <a:cs typeface="+mn-cs"/>
                        </a:rPr>
                        <a:t>Explain what a technical trading rule/indicator is</a:t>
                      </a:r>
                    </a:p>
                    <a:p>
                      <a:pPr marL="287338" indent="-287338" fontAlgn="base">
                        <a:buFont typeface="Arial" panose="020B0604020202020204" pitchFamily="34" charset="0"/>
                        <a:buChar char="•"/>
                      </a:pPr>
                      <a:r>
                        <a:rPr lang="en-US" sz="2000" b="0" i="0" kern="1200" dirty="0">
                          <a:solidFill>
                            <a:schemeClr val="dk1"/>
                          </a:solidFill>
                          <a:effectLst/>
                          <a:latin typeface="+mn-lt"/>
                          <a:ea typeface="+mn-ea"/>
                          <a:cs typeface="+mn-cs"/>
                        </a:rPr>
                        <a:t>Learn what a lagged simple moving is</a:t>
                      </a:r>
                    </a:p>
                    <a:p>
                      <a:pPr marL="287338" marR="0" lvl="0" indent="-287338"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Calculate &amp; Visualize 3 SMAs to understand the “smoothing” effect on time series data TTR_B.R</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Tree>
    <p:extLst>
      <p:ext uri="{BB962C8B-B14F-4D97-AF65-F5344CB8AC3E}">
        <p14:creationId xmlns:p14="http://schemas.microsoft.com/office/powerpoint/2010/main" val="4290751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TTR_B.R</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95119983"/>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historical performance using a back-test TTR_C.R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Break (5 minutes)</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spTree>
    <p:extLst>
      <p:ext uri="{BB962C8B-B14F-4D97-AF65-F5344CB8AC3E}">
        <p14:creationId xmlns:p14="http://schemas.microsoft.com/office/powerpoint/2010/main" val="3356799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CS96</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56</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CS96</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716871"/>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historical performance using a back-test TTR_C.R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Break (5 minutes)</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823755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CS96</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300539"/>
            <a:ext cx="2420034" cy="646331"/>
          </a:xfrm>
          <a:prstGeom prst="rect">
            <a:avLst/>
          </a:prstGeom>
          <a:noFill/>
        </p:spPr>
        <p:txBody>
          <a:bodyPr wrap="square" rtlCol="0">
            <a:spAutoFit/>
          </a:bodyPr>
          <a:lstStyle/>
          <a:p>
            <a:r>
              <a:rPr lang="en-US" sz="1200" dirty="0"/>
              <a:t>Day to Day Return</a:t>
            </a:r>
          </a:p>
          <a:p>
            <a:r>
              <a:rPr lang="en-US" sz="1200" dirty="0"/>
              <a:t>Important if rule is sub one day periodicity.</a:t>
            </a:r>
          </a:p>
        </p:txBody>
      </p:sp>
      <p:sp>
        <p:nvSpPr>
          <p:cNvPr id="12" name="TextBox 11"/>
          <p:cNvSpPr txBox="1"/>
          <p:nvPr/>
        </p:nvSpPr>
        <p:spPr>
          <a:xfrm>
            <a:off x="8401392" y="4318825"/>
            <a:ext cx="2266608" cy="461665"/>
          </a:xfrm>
          <a:prstGeom prst="rect">
            <a:avLst/>
          </a:prstGeom>
          <a:noFill/>
        </p:spPr>
        <p:txBody>
          <a:bodyPr wrap="square" rtlCol="0">
            <a:spAutoFit/>
          </a:bodyPr>
          <a:lstStyle/>
          <a:p>
            <a:r>
              <a:rPr lang="en-US" sz="1200" dirty="0"/>
              <a:t>Peak to trough % change, used to understand volatility.</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20411983"/>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Visualize the historical performance using a back-test TTR_C.R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Break (5 minutes)</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Tree>
    <p:extLst>
      <p:ext uri="{BB962C8B-B14F-4D97-AF65-F5344CB8AC3E}">
        <p14:creationId xmlns:p14="http://schemas.microsoft.com/office/powerpoint/2010/main" val="3019490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TTR_C_50Day_200Day_SMA.R</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dirty="0"/>
          </a:p>
        </p:txBody>
      </p:sp>
      <p:sp>
        <p:nvSpPr>
          <p:cNvPr id="5" name="Footer Placeholder 4"/>
          <p:cNvSpPr>
            <a:spLocks noGrp="1"/>
          </p:cNvSpPr>
          <p:nvPr>
            <p:ph type="ftr" sz="quarter" idx="11"/>
          </p:nvPr>
        </p:nvSpPr>
        <p:spPr/>
        <p:txBody>
          <a:bodyPr/>
          <a:lstStyle/>
          <a:p>
            <a:r>
              <a:rPr lang="en-US"/>
              <a:t>Kwartler CS96</a:t>
            </a:r>
            <a:endParaRPr lang="en-US" dirty="0"/>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61</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1469279"/>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III</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Applying the SMA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50 &amp; 200 day as a trading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Calculate the investment return with SMAs “death” and “golden” cross pattern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Explain what a back-test is for evaluating an indicator</a:t>
                      </a:r>
                    </a:p>
                    <a:p>
                      <a:pPr marL="342900" indent="-342900" fontAlgn="base">
                        <a:buFont typeface="Arial" panose="020B0604020202020204" pitchFamily="34" charset="0"/>
                        <a:buChar char="•"/>
                      </a:pPr>
                      <a:r>
                        <a:rPr lang="en-US" sz="2000" b="0" i="0" kern="1200" dirty="0">
                          <a:solidFill>
                            <a:schemeClr val="tx1"/>
                          </a:solidFill>
                          <a:effectLst/>
                          <a:latin typeface="+mn-lt"/>
                          <a:ea typeface="+mn-ea"/>
                          <a:cs typeface="+mn-cs"/>
                        </a:rPr>
                        <a:t>Visualize the historical performance using a back-test TTR_C.R</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Q&amp;A</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Break (5 minutes)</a:t>
                      </a: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8015618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Break!</a:t>
            </a:r>
          </a:p>
        </p:txBody>
      </p:sp>
      <p:sp>
        <p:nvSpPr>
          <p:cNvPr id="3" name="Date Placeholder 2"/>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63</a:t>
            </a:fld>
            <a:endParaRPr lang="en-US"/>
          </a:p>
        </p:txBody>
      </p:sp>
      <p:pic>
        <p:nvPicPr>
          <p:cNvPr id="2050" name="Picture 2" descr="Image result for take a break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438" y="1452562"/>
            <a:ext cx="5953125" cy="39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33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64262354"/>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Walk through the moving </a:t>
                      </a:r>
                      <a:r>
                        <a:rPr lang="en-US" sz="2000" b="1" i="0" kern="1200" dirty="0" err="1">
                          <a:solidFill>
                            <a:srgbClr val="C00000"/>
                          </a:solidFill>
                          <a:effectLst/>
                          <a:latin typeface="+mn-lt"/>
                          <a:ea typeface="+mn-ea"/>
                          <a:cs typeface="+mn-cs"/>
                        </a:rPr>
                        <a:t>avg</a:t>
                      </a:r>
                      <a:r>
                        <a:rPr lang="en-US" sz="2000" b="1" i="0" kern="1200" dirty="0">
                          <a:solidFill>
                            <a:srgbClr val="C00000"/>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stock &amp; MACD in a dynamic plot TTR_D.R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spTree>
    <p:extLst>
      <p:ext uri="{BB962C8B-B14F-4D97-AF65-F5344CB8AC3E}">
        <p14:creationId xmlns:p14="http://schemas.microsoft.com/office/powerpoint/2010/main" val="1074901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8/31/22</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Kwartler CS96</a:t>
            </a:r>
          </a:p>
        </p:txBody>
      </p:sp>
    </p:spTree>
    <p:extLst>
      <p:ext uri="{BB962C8B-B14F-4D97-AF65-F5344CB8AC3E}">
        <p14:creationId xmlns:p14="http://schemas.microsoft.com/office/powerpoint/2010/main" val="7806514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CS96</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1673402" y="3890348"/>
            <a:ext cx="8216929" cy="461665"/>
          </a:xfrm>
          <a:prstGeom prst="rect">
            <a:avLst/>
          </a:prstGeom>
          <a:noFill/>
        </p:spPr>
        <p:txBody>
          <a:bodyPr wrap="none" rtlCol="0">
            <a:spAutoFit/>
          </a:bodyPr>
          <a:lstStyle/>
          <a:p>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68</a:t>
            </a:fld>
            <a:endParaRPr lang="en-US" dirty="0"/>
          </a:p>
        </p:txBody>
      </p:sp>
      <p:sp>
        <p:nvSpPr>
          <p:cNvPr id="8" name="TextBox 7">
            <a:extLst>
              <a:ext uri="{FF2B5EF4-FFF2-40B4-BE49-F238E27FC236}">
                <a16:creationId xmlns:a16="http://schemas.microsoft.com/office/drawing/2014/main" id="{61AF331C-E908-C945-9FD4-7EF3871C9FF4}"/>
              </a:ext>
            </a:extLst>
          </p:cNvPr>
          <p:cNvSpPr txBox="1"/>
          <p:nvPr/>
        </p:nvSpPr>
        <p:spPr>
          <a:xfrm>
            <a:off x="1673402" y="4404083"/>
            <a:ext cx="8569525" cy="461665"/>
          </a:xfrm>
          <a:prstGeom prst="rect">
            <a:avLst/>
          </a:prstGeom>
          <a:noFill/>
        </p:spPr>
        <p:txBody>
          <a:bodyPr wrap="none" rtlCol="0">
            <a:spAutoFit/>
          </a:bodyPr>
          <a:lstStyle/>
          <a:p>
            <a:r>
              <a:rPr lang="en-US" sz="2400" b="1" dirty="0"/>
              <a:t>Calculate the </a:t>
            </a:r>
            <a:r>
              <a:rPr lang="en-US" sz="2400" b="1" u="sng" dirty="0"/>
              <a:t>difference</a:t>
            </a:r>
            <a:r>
              <a:rPr lang="en-US" sz="2400" b="1" dirty="0"/>
              <a:t> between averages from the previous step</a:t>
            </a:r>
          </a:p>
        </p:txBody>
      </p:sp>
      <p:sp>
        <p:nvSpPr>
          <p:cNvPr id="10" name="TextBox 9">
            <a:extLst>
              <a:ext uri="{FF2B5EF4-FFF2-40B4-BE49-F238E27FC236}">
                <a16:creationId xmlns:a16="http://schemas.microsoft.com/office/drawing/2014/main" id="{B007F6D4-D93E-F541-8C06-5D967407E9D4}"/>
              </a:ext>
            </a:extLst>
          </p:cNvPr>
          <p:cNvSpPr txBox="1"/>
          <p:nvPr/>
        </p:nvSpPr>
        <p:spPr>
          <a:xfrm>
            <a:off x="1673402" y="4917818"/>
            <a:ext cx="7575087" cy="461665"/>
          </a:xfrm>
          <a:prstGeom prst="rect">
            <a:avLst/>
          </a:prstGeom>
          <a:noFill/>
        </p:spPr>
        <p:txBody>
          <a:bodyPr wrap="none" rtlCol="0">
            <a:spAutoFit/>
          </a:bodyPr>
          <a:lstStyle/>
          <a:p>
            <a:r>
              <a:rPr lang="en-US" sz="2400" b="1" dirty="0"/>
              <a:t>Calculate the 9 day Moving Avg (</a:t>
            </a:r>
            <a:r>
              <a:rPr lang="en-US" sz="2400" b="1" dirty="0" err="1"/>
              <a:t>nSig</a:t>
            </a:r>
            <a:r>
              <a:rPr lang="en-US" sz="2400" b="1" dirty="0"/>
              <a:t>) of the previous step</a:t>
            </a:r>
          </a:p>
        </p:txBody>
      </p:sp>
    </p:spTree>
    <p:extLst>
      <p:ext uri="{BB962C8B-B14F-4D97-AF65-F5344CB8AC3E}">
        <p14:creationId xmlns:p14="http://schemas.microsoft.com/office/powerpoint/2010/main" val="37287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69</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9710215"/>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Walk through the moving </a:t>
                      </a:r>
                      <a:r>
                        <a:rPr lang="en-US" sz="2000" b="0" i="0" kern="1200" dirty="0" err="1">
                          <a:solidFill>
                            <a:schemeClr val="dk1"/>
                          </a:solidFill>
                          <a:effectLst/>
                          <a:latin typeface="+mn-lt"/>
                          <a:ea typeface="+mn-ea"/>
                          <a:cs typeface="+mn-cs"/>
                        </a:rPr>
                        <a:t>avg</a:t>
                      </a:r>
                      <a:r>
                        <a:rPr lang="en-US" sz="2000" b="0" i="0" kern="1200" dirty="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i="0" kern="1200" dirty="0">
                          <a:solidFill>
                            <a:srgbClr val="C00000"/>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Visualize the stock &amp; MACD in a dynamic plot TTR_D.R</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70</a:t>
            </a:fld>
            <a:endParaRPr lang="en-US" dirty="0"/>
          </a:p>
        </p:txBody>
      </p:sp>
    </p:spTree>
    <p:extLst>
      <p:ext uri="{BB962C8B-B14F-4D97-AF65-F5344CB8AC3E}">
        <p14:creationId xmlns:p14="http://schemas.microsoft.com/office/powerpoint/2010/main" val="4155976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TTR_D.R</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71</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17936985"/>
              </p:ext>
            </p:extLst>
          </p:nvPr>
        </p:nvGraphicFramePr>
        <p:xfrm>
          <a:off x="3190413" y="1111250"/>
          <a:ext cx="5811174" cy="3505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IV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the MACD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Walk through the moving </a:t>
                      </a:r>
                      <a:r>
                        <a:rPr lang="en-US" sz="2000" b="0" i="0" kern="1200" dirty="0" err="1">
                          <a:solidFill>
                            <a:schemeClr val="dk1"/>
                          </a:solidFill>
                          <a:effectLst/>
                          <a:latin typeface="+mn-lt"/>
                          <a:ea typeface="+mn-ea"/>
                          <a:cs typeface="+mn-cs"/>
                        </a:rPr>
                        <a:t>avg</a:t>
                      </a:r>
                      <a:r>
                        <a:rPr lang="en-US" sz="2000" b="0" i="0" kern="1200" dirty="0">
                          <a:solidFill>
                            <a:schemeClr val="dk1"/>
                          </a:solidFill>
                          <a:effectLst/>
                          <a:latin typeface="+mn-lt"/>
                          <a:ea typeface="+mn-ea"/>
                          <a:cs typeface="+mn-cs"/>
                        </a:rPr>
                        <a:t> convergence divergence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Manually calculate a standard moving average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Apply the MACD signal as an indicator </a:t>
                      </a:r>
                    </a:p>
                    <a:p>
                      <a:pPr marL="342900" indent="-342900" fontAlgn="base">
                        <a:buFont typeface="Arial" panose="020B0604020202020204" pitchFamily="34" charset="0"/>
                        <a:buChar char="•"/>
                      </a:pPr>
                      <a:r>
                        <a:rPr lang="en-US" sz="2000" b="0" i="0" kern="1200" dirty="0">
                          <a:solidFill>
                            <a:schemeClr val="dk1"/>
                          </a:solidFill>
                          <a:effectLst/>
                          <a:latin typeface="+mn-lt"/>
                          <a:ea typeface="+mn-ea"/>
                          <a:cs typeface="+mn-cs"/>
                        </a:rPr>
                        <a:t>Visualize the stock &amp; MACD in a dynamic plot TTR_D.R</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Debrief on MACD visuals &amp; back-test</a:t>
                      </a:r>
                    </a:p>
                    <a:p>
                      <a:pPr marL="342900" indent="-342900" fontAlgn="base">
                        <a:buFont typeface="Arial" panose="020B0604020202020204" pitchFamily="34" charset="0"/>
                        <a:buChar char="•"/>
                      </a:pPr>
                      <a:r>
                        <a:rPr lang="en-US" sz="2000" b="1" i="0" kern="1200" dirty="0">
                          <a:solidFill>
                            <a:srgbClr val="C00000"/>
                          </a:solidFill>
                          <a:effectLst/>
                          <a:latin typeface="+mn-lt"/>
                          <a:ea typeface="+mn-ea"/>
                          <a:cs typeface="+mn-cs"/>
                        </a:rPr>
                        <a:t>Q&amp;A</a:t>
                      </a:r>
                    </a:p>
                    <a:p>
                      <a:pPr fontAlgn="base"/>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Tree>
    <p:extLst>
      <p:ext uri="{BB962C8B-B14F-4D97-AF65-F5344CB8AC3E}">
        <p14:creationId xmlns:p14="http://schemas.microsoft.com/office/powerpoint/2010/main" val="29349019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73</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86258495"/>
              </p:ext>
            </p:extLst>
          </p:nvPr>
        </p:nvGraphicFramePr>
        <p:xfrm>
          <a:off x="3190413" y="1111250"/>
          <a:ext cx="5811174" cy="1981200"/>
        </p:xfrm>
        <a:graphic>
          <a:graphicData uri="http://schemas.openxmlformats.org/drawingml/2006/table">
            <a:tbl>
              <a:tblPr firstRow="1" bandRow="1">
                <a:tableStyleId>{F5AB1C69-6EDB-4FF4-983F-18BD219EF322}</a:tableStyleId>
              </a:tblPr>
              <a:tblGrid>
                <a:gridCol w="5811174">
                  <a:extLst>
                    <a:ext uri="{9D8B030D-6E8A-4147-A177-3AD203B41FA5}">
                      <a16:colId xmlns:a16="http://schemas.microsoft.com/office/drawing/2014/main" val="20002"/>
                    </a:ext>
                  </a:extLst>
                </a:gridCol>
              </a:tblGrid>
              <a:tr h="370840">
                <a:tc>
                  <a:txBody>
                    <a:bodyPr/>
                    <a:lstStyle/>
                    <a:p>
                      <a:r>
                        <a:rPr lang="en-US" sz="2000" b="0" strike="noStrike" dirty="0">
                          <a:solidFill>
                            <a:schemeClr val="bg1"/>
                          </a:solidFill>
                        </a:rPr>
                        <a:t>Topic V</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Creating &amp; Applying the RSI Indicator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Learn what a relative strength indicator 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Interpret RSI as an indication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Construction &amp; visualization of RSI in dynamic</a:t>
                      </a:r>
                      <a:r>
                        <a:rPr lang="en-US" sz="2000" b="0" i="0" kern="1200" baseline="0" dirty="0">
                          <a:solidFill>
                            <a:schemeClr val="dk1"/>
                          </a:solidFill>
                          <a:effectLst/>
                          <a:latin typeface="+mn-lt"/>
                          <a:ea typeface="+mn-ea"/>
                          <a:cs typeface="+mn-cs"/>
                        </a:rPr>
                        <a:t> plot with TTR_E.R</a:t>
                      </a:r>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8/31/22</a:t>
            </a:fld>
            <a:endParaRPr lang="en-US"/>
          </a:p>
        </p:txBody>
      </p:sp>
      <p:sp>
        <p:nvSpPr>
          <p:cNvPr id="6" name="Footer Placeholder 5"/>
          <p:cNvSpPr>
            <a:spLocks noGrp="1"/>
          </p:cNvSpPr>
          <p:nvPr>
            <p:ph type="ftr" sz="quarter" idx="11"/>
          </p:nvPr>
        </p:nvSpPr>
        <p:spPr/>
        <p:txBody>
          <a:bodyPr/>
          <a:lstStyle/>
          <a:p>
            <a:r>
              <a:rPr lang="en-US" dirty="0"/>
              <a:t>Kwartler CS96</a:t>
            </a:r>
          </a:p>
        </p:txBody>
      </p:sp>
      <p:sp>
        <p:nvSpPr>
          <p:cNvPr id="8" name="Slide Number Placeholder 4">
            <a:extLst>
              <a:ext uri="{FF2B5EF4-FFF2-40B4-BE49-F238E27FC236}">
                <a16:creationId xmlns:a16="http://schemas.microsoft.com/office/drawing/2014/main" id="{B98E0CB7-BE3A-496B-8CC3-C948289C3F3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74</a:t>
            </a:fld>
            <a:endParaRPr lang="en-US" dirty="0"/>
          </a:p>
        </p:txBody>
      </p:sp>
    </p:spTree>
    <p:extLst>
      <p:ext uri="{BB962C8B-B14F-4D97-AF65-F5344CB8AC3E}">
        <p14:creationId xmlns:p14="http://schemas.microsoft.com/office/powerpoint/2010/main" val="1966415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76</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9382125" y="4539374"/>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9382125" y="2447151"/>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a:t>Buy</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a:t>Hold</a:t>
            </a:r>
          </a:p>
        </p:txBody>
      </p:sp>
      <p:sp>
        <p:nvSpPr>
          <p:cNvPr id="42" name="TextBox 41">
            <a:extLst>
              <a:ext uri="{FF2B5EF4-FFF2-40B4-BE49-F238E27FC236}">
                <a16:creationId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a:t>Sell</a:t>
            </a:r>
          </a:p>
        </p:txBody>
      </p:sp>
    </p:spTree>
    <p:extLst>
      <p:ext uri="{BB962C8B-B14F-4D97-AF65-F5344CB8AC3E}">
        <p14:creationId xmlns:p14="http://schemas.microsoft.com/office/powerpoint/2010/main" val="297548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First the Relative Strength</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77</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3476635" y="4189754"/>
            <a:ext cx="5958041" cy="369332"/>
          </a:xfrm>
          <a:prstGeom prst="rect">
            <a:avLst/>
          </a:prstGeom>
          <a:noFill/>
        </p:spPr>
        <p:txBody>
          <a:bodyPr wrap="none" rtlCol="0">
            <a:spAutoFit/>
          </a:bodyPr>
          <a:lstStyle/>
          <a:p>
            <a:r>
              <a:rPr lang="en-US" dirty="0"/>
              <a:t>Where RS is a ratio of avg up over avg loss in the last 14 days: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78</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Neutral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79</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 points, </a:t>
            </a:r>
          </a:p>
          <a:p>
            <a:r>
              <a:rPr lang="en-US" b="1" dirty="0"/>
              <a:t>10 points UP / 10 UP days = 1</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2984791" cy="954107"/>
          </a:xfrm>
          <a:prstGeom prst="rect">
            <a:avLst/>
          </a:prstGeom>
          <a:noFill/>
        </p:spPr>
        <p:txBody>
          <a:bodyPr wrap="none" rtlCol="0">
            <a:spAutoFit/>
          </a:bodyPr>
          <a:lstStyle/>
          <a:p>
            <a:r>
              <a:rPr lang="en-US" sz="2800" b="1" dirty="0"/>
              <a:t>RS = (10/10)/ (4/4)</a:t>
            </a:r>
          </a:p>
          <a:p>
            <a:r>
              <a:rPr lang="en-US" sz="2800" b="1" dirty="0"/>
              <a:t>RS = 1</a:t>
            </a:r>
          </a:p>
        </p:txBody>
      </p:sp>
    </p:spTree>
    <p:extLst>
      <p:ext uri="{BB962C8B-B14F-4D97-AF65-F5344CB8AC3E}">
        <p14:creationId xmlns:p14="http://schemas.microsoft.com/office/powerpoint/2010/main" val="16811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Speaking of Knight Cap</a:t>
            </a:r>
          </a:p>
        </p:txBody>
      </p:sp>
      <p:sp>
        <p:nvSpPr>
          <p:cNvPr id="3" name="Date Placeholder 2"/>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8</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What happened to them?</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Neutral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80</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078821" cy="523220"/>
          </a:xfrm>
          <a:prstGeom prst="rect">
            <a:avLst/>
          </a:prstGeom>
          <a:noFill/>
        </p:spPr>
        <p:txBody>
          <a:bodyPr wrap="none" rtlCol="0">
            <a:spAutoFit/>
          </a:bodyPr>
          <a:lstStyle/>
          <a:p>
            <a:r>
              <a:rPr lang="en-US" sz="2800" b="1" dirty="0"/>
              <a:t>RS = 1</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449662" cy="1815882"/>
          </a:xfrm>
          <a:prstGeom prst="rect">
            <a:avLst/>
          </a:prstGeom>
          <a:noFill/>
        </p:spPr>
        <p:txBody>
          <a:bodyPr wrap="none" rtlCol="0">
            <a:spAutoFit/>
          </a:bodyPr>
          <a:lstStyle>
            <a:defPPr>
              <a:defRPr lang="en-US"/>
            </a:defPPr>
            <a:lvl1pPr>
              <a:defRPr sz="2800" b="1"/>
            </a:lvl1pPr>
          </a:lstStyle>
          <a:p>
            <a:r>
              <a:rPr lang="en-US" dirty="0"/>
              <a:t>RSI = 100 - (100 / 1+1)</a:t>
            </a:r>
          </a:p>
          <a:p>
            <a:r>
              <a:rPr lang="en-US" dirty="0"/>
              <a:t>100 – (100/2)</a:t>
            </a:r>
          </a:p>
          <a:p>
            <a:r>
              <a:rPr lang="en-US" dirty="0"/>
              <a:t>100 – 50 </a:t>
            </a:r>
          </a:p>
          <a:p>
            <a:r>
              <a:rPr lang="en-US" dirty="0"/>
              <a:t>50 (neutral)</a:t>
            </a:r>
          </a:p>
        </p:txBody>
      </p:sp>
    </p:spTree>
    <p:extLst>
      <p:ext uri="{BB962C8B-B14F-4D97-AF65-F5344CB8AC3E}">
        <p14:creationId xmlns:p14="http://schemas.microsoft.com/office/powerpoint/2010/main" val="30702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Overbought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81</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100 points, </a:t>
            </a:r>
          </a:p>
          <a:p>
            <a:r>
              <a:rPr lang="en-US" b="1" dirty="0"/>
              <a:t>100 points UP / 10 UP days = 10</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954107"/>
          </a:xfrm>
          <a:prstGeom prst="rect">
            <a:avLst/>
          </a:prstGeom>
          <a:noFill/>
        </p:spPr>
        <p:txBody>
          <a:bodyPr wrap="none" rtlCol="0">
            <a:spAutoFit/>
          </a:bodyPr>
          <a:lstStyle/>
          <a:p>
            <a:r>
              <a:rPr lang="en-US" sz="2800" b="1" dirty="0"/>
              <a:t>RS = (100/10)/ (4/4)</a:t>
            </a:r>
          </a:p>
          <a:p>
            <a:r>
              <a:rPr lang="en-US" sz="2800" b="1" dirty="0"/>
              <a:t>RS = 10</a:t>
            </a:r>
          </a:p>
        </p:txBody>
      </p:sp>
    </p:spTree>
    <p:extLst>
      <p:ext uri="{BB962C8B-B14F-4D97-AF65-F5344CB8AC3E}">
        <p14:creationId xmlns:p14="http://schemas.microsoft.com/office/powerpoint/2010/main" val="338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Overbought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82</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261564" cy="523220"/>
          </a:xfrm>
          <a:prstGeom prst="rect">
            <a:avLst/>
          </a:prstGeom>
          <a:noFill/>
        </p:spPr>
        <p:txBody>
          <a:bodyPr wrap="none" rtlCol="0">
            <a:spAutoFit/>
          </a:bodyPr>
          <a:lstStyle/>
          <a:p>
            <a:r>
              <a:rPr lang="en-US" sz="2800" b="1" dirty="0"/>
              <a:t>RS = 10</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632405" cy="1815882"/>
          </a:xfrm>
          <a:prstGeom prst="rect">
            <a:avLst/>
          </a:prstGeom>
          <a:noFill/>
        </p:spPr>
        <p:txBody>
          <a:bodyPr wrap="none" rtlCol="0">
            <a:spAutoFit/>
          </a:bodyPr>
          <a:lstStyle>
            <a:defPPr>
              <a:defRPr lang="en-US"/>
            </a:defPPr>
            <a:lvl1pPr>
              <a:defRPr sz="2800" b="1"/>
            </a:lvl1pPr>
          </a:lstStyle>
          <a:p>
            <a:r>
              <a:rPr lang="en-US" dirty="0"/>
              <a:t>RSI = 100 - (100 / 1+10)</a:t>
            </a:r>
          </a:p>
          <a:p>
            <a:r>
              <a:rPr lang="en-US" dirty="0"/>
              <a:t>100 – (100/11)</a:t>
            </a:r>
          </a:p>
          <a:p>
            <a:r>
              <a:rPr lang="en-US" dirty="0"/>
              <a:t>100 – 9.09 </a:t>
            </a:r>
          </a:p>
          <a:p>
            <a:r>
              <a:rPr lang="en-US" dirty="0"/>
              <a:t>90.9 (overbought)</a:t>
            </a:r>
          </a:p>
        </p:txBody>
      </p:sp>
    </p:spTree>
    <p:extLst>
      <p:ext uri="{BB962C8B-B14F-4D97-AF65-F5344CB8AC3E}">
        <p14:creationId xmlns:p14="http://schemas.microsoft.com/office/powerpoint/2010/main" val="33777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Oversold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83</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5 points, </a:t>
            </a:r>
          </a:p>
          <a:p>
            <a:r>
              <a:rPr lang="en-US" b="1" dirty="0"/>
              <a:t>5 points UP / 10 UP days = .5</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40 points, </a:t>
            </a:r>
          </a:p>
          <a:p>
            <a:r>
              <a:rPr lang="en-US" b="1" dirty="0"/>
              <a:t>40 points DOWN / 4 DOWN days = 10</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1384995"/>
          </a:xfrm>
          <a:prstGeom prst="rect">
            <a:avLst/>
          </a:prstGeom>
          <a:noFill/>
        </p:spPr>
        <p:txBody>
          <a:bodyPr wrap="none" rtlCol="0">
            <a:spAutoFit/>
          </a:bodyPr>
          <a:lstStyle/>
          <a:p>
            <a:r>
              <a:rPr lang="en-US" sz="2800" b="1" dirty="0"/>
              <a:t>RS = (5/10)/ (40/10)</a:t>
            </a:r>
          </a:p>
          <a:p>
            <a:r>
              <a:rPr lang="en-US" sz="2800" b="1" dirty="0"/>
              <a:t>RS = 0.5/4</a:t>
            </a:r>
          </a:p>
          <a:p>
            <a:r>
              <a:rPr lang="en-US" sz="2800" b="1" dirty="0"/>
              <a:t>RS = .125</a:t>
            </a:r>
          </a:p>
        </p:txBody>
      </p:sp>
    </p:spTree>
    <p:extLst>
      <p:ext uri="{BB962C8B-B14F-4D97-AF65-F5344CB8AC3E}">
        <p14:creationId xmlns:p14="http://schemas.microsoft.com/office/powerpoint/2010/main" val="34758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Oversold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84</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540486" cy="523220"/>
          </a:xfrm>
          <a:prstGeom prst="rect">
            <a:avLst/>
          </a:prstGeom>
          <a:noFill/>
        </p:spPr>
        <p:txBody>
          <a:bodyPr wrap="none" rtlCol="0">
            <a:spAutoFit/>
          </a:bodyPr>
          <a:lstStyle/>
          <a:p>
            <a:r>
              <a:rPr lang="en-US" sz="2800" b="1" dirty="0"/>
              <a:t>RS = .125</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911327" cy="1815882"/>
          </a:xfrm>
          <a:prstGeom prst="rect">
            <a:avLst/>
          </a:prstGeom>
          <a:noFill/>
        </p:spPr>
        <p:txBody>
          <a:bodyPr wrap="none" rtlCol="0">
            <a:spAutoFit/>
          </a:bodyPr>
          <a:lstStyle>
            <a:defPPr>
              <a:defRPr lang="en-US"/>
            </a:defPPr>
            <a:lvl1pPr>
              <a:defRPr sz="2800" b="1"/>
            </a:lvl1pPr>
          </a:lstStyle>
          <a:p>
            <a:r>
              <a:rPr lang="en-US" dirty="0"/>
              <a:t>RSI = 100 - (100 / 1+.125)</a:t>
            </a:r>
          </a:p>
          <a:p>
            <a:r>
              <a:rPr lang="en-US" dirty="0"/>
              <a:t>100 – (100/1.125)</a:t>
            </a:r>
          </a:p>
          <a:p>
            <a:r>
              <a:rPr lang="en-US" dirty="0"/>
              <a:t>100 – 88.8</a:t>
            </a:r>
          </a:p>
          <a:p>
            <a:r>
              <a:rPr lang="en-US" dirty="0"/>
              <a:t>11 (oversold)</a:t>
            </a:r>
          </a:p>
        </p:txBody>
      </p:sp>
    </p:spTree>
    <p:extLst>
      <p:ext uri="{BB962C8B-B14F-4D97-AF65-F5344CB8AC3E}">
        <p14:creationId xmlns:p14="http://schemas.microsoft.com/office/powerpoint/2010/main" val="8759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TTR_E.R</a:t>
            </a:r>
          </a:p>
        </p:txBody>
      </p:sp>
      <p:sp>
        <p:nvSpPr>
          <p:cNvPr id="2" name="Date Placeholder 1"/>
          <p:cNvSpPr>
            <a:spLocks noGrp="1"/>
          </p:cNvSpPr>
          <p:nvPr>
            <p:ph type="dt" sz="half" idx="10"/>
          </p:nvPr>
        </p:nvSpPr>
        <p:spPr/>
        <p:txBody>
          <a:bodyPr/>
          <a:lstStyle/>
          <a:p>
            <a:fld id="{6700A58B-DD98-43D0-B791-721480A02982}" type="datetime1">
              <a:rPr lang="en-US" smtClean="0"/>
              <a:t>8/31/22</a:t>
            </a:fld>
            <a:endParaRPr lang="en-US"/>
          </a:p>
        </p:txBody>
      </p:sp>
      <p:sp>
        <p:nvSpPr>
          <p:cNvPr id="5" name="Footer Placeholder 4"/>
          <p:cNvSpPr>
            <a:spLocks noGrp="1"/>
          </p:cNvSpPr>
          <p:nvPr>
            <p:ph type="ftr" sz="quarter" idx="11"/>
          </p:nvPr>
        </p:nvSpPr>
        <p:spPr/>
        <p:txBody>
          <a:bodyPr/>
          <a:lstStyle/>
          <a:p>
            <a:r>
              <a:rPr lang="en-US" dirty="0"/>
              <a:t>Kwartler CS96</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85</a:t>
            </a:fld>
            <a:endParaRPr lang="en-US" dirty="0"/>
          </a:p>
        </p:txBody>
      </p:sp>
    </p:spTree>
    <p:extLst>
      <p:ext uri="{BB962C8B-B14F-4D97-AF65-F5344CB8AC3E}">
        <p14:creationId xmlns:p14="http://schemas.microsoft.com/office/powerpoint/2010/main" val="3779344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 in mind for trading…</a:t>
            </a:r>
          </a:p>
        </p:txBody>
      </p:sp>
      <p:sp>
        <p:nvSpPr>
          <p:cNvPr id="3" name="Date Placeholder 2"/>
          <p:cNvSpPr>
            <a:spLocks noGrp="1"/>
          </p:cNvSpPr>
          <p:nvPr>
            <p:ph type="dt" sz="half" idx="10"/>
          </p:nvPr>
        </p:nvSpPr>
        <p:spPr/>
        <p:txBody>
          <a:bodyPr/>
          <a:lstStyle/>
          <a:p>
            <a:fld id="{6700A58B-DD98-43D0-B791-721480A02982}" type="datetime1">
              <a:rPr lang="en-US" smtClean="0"/>
              <a:t>8/31/22</a:t>
            </a:fld>
            <a:endParaRPr lang="en-US"/>
          </a:p>
        </p:txBody>
      </p:sp>
      <p:sp>
        <p:nvSpPr>
          <p:cNvPr id="4" name="Footer Placeholder 3"/>
          <p:cNvSpPr>
            <a:spLocks noGrp="1"/>
          </p:cNvSpPr>
          <p:nvPr>
            <p:ph type="ftr" sz="quarter" idx="11"/>
          </p:nvPr>
        </p:nvSpPr>
        <p:spPr/>
        <p:txBody>
          <a:bodyPr/>
          <a:lstStyle/>
          <a:p>
            <a:r>
              <a:rPr lang="en-US" dirty="0"/>
              <a:t>Kwartler CS96</a:t>
            </a:r>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short term the market is a NEGATIVE sum transaction.  Market “makers” make money on the transactions.  Retail investors pay a commission/fee for the trade, or HFT are beating your trades to scalp profit.</a:t>
            </a:r>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 careful &amp; be sure to test your methods!</a:t>
            </a:r>
          </a:p>
        </p:txBody>
      </p:sp>
    </p:spTree>
    <p:extLst>
      <p:ext uri="{BB962C8B-B14F-4D97-AF65-F5344CB8AC3E}">
        <p14:creationId xmlns:p14="http://schemas.microsoft.com/office/powerpoint/2010/main" val="923499716"/>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5024</Words>
  <Application>Microsoft Macintosh PowerPoint</Application>
  <PresentationFormat>Widescreen</PresentationFormat>
  <Paragraphs>823</Paragraphs>
  <Slides>85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Calibri Light</vt:lpstr>
      <vt:lpstr>Consolas</vt:lpstr>
      <vt:lpstr>1_Office Theme</vt:lpstr>
      <vt:lpstr>Equities</vt:lpstr>
      <vt:lpstr>Agenda</vt:lpstr>
      <vt:lpstr>What is a Market?</vt:lpstr>
      <vt:lpstr>Securities Trading can be distilled into 4 categories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US Steel Update: Pandemic Fearful Economic Panic &amp; Uncertainty</vt:lpstr>
      <vt:lpstr>PowerPoint Presentation</vt:lpstr>
      <vt:lpstr>What is an example of a stock that has been impacted by macroeconomic forces?</vt:lpstr>
      <vt:lpstr>What is an example of a stock that has been impacted by external forces?</vt:lpstr>
      <vt:lpstr>PowerPoint Presentation</vt:lpstr>
      <vt:lpstr>Agenda</vt:lpstr>
      <vt:lpstr>R has many API related libraries.</vt:lpstr>
      <vt:lpstr>Agenda</vt:lpstr>
      <vt:lpstr>Interpreting a Candlestick Chart</vt:lpstr>
      <vt:lpstr>Let’s Practice! Open TTR_A.R</vt:lpstr>
      <vt:lpstr>Agenda</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Agenda</vt:lpstr>
      <vt:lpstr>In addition to quantmod we will use TTR (technical trading rules)</vt:lpstr>
      <vt:lpstr>What is a moving average?</vt:lpstr>
      <vt:lpstr>What is a moving average?</vt:lpstr>
      <vt:lpstr>So how does SMA become an Indicator?</vt:lpstr>
      <vt:lpstr>Why Lag? Version 1</vt:lpstr>
      <vt:lpstr>Why Lag? Version 2</vt:lpstr>
      <vt:lpstr>Agenda</vt:lpstr>
      <vt:lpstr>Open TTR_B.R</vt:lpstr>
      <vt:lpstr>Agenda</vt:lpstr>
      <vt:lpstr>How does SMA become an indicator? MSFT 50 &amp; 200 day SMA</vt:lpstr>
      <vt:lpstr>How does SMA become an indicator? MSFT 50 &amp; 200 day SMA</vt:lpstr>
      <vt:lpstr>Do people really use SMA?</vt:lpstr>
      <vt:lpstr>Agenda</vt:lpstr>
      <vt:lpstr>Once you have an indicator you must test it.</vt:lpstr>
      <vt:lpstr>Interpreting the Rate of Change (ROC)</vt:lpstr>
      <vt:lpstr>Agenda</vt:lpstr>
      <vt:lpstr>Open TTR_C_50Day_200Day_SMA.R</vt:lpstr>
      <vt:lpstr>Agenda</vt:lpstr>
      <vt:lpstr>Break!</vt:lpstr>
      <vt:lpstr>Agenda</vt:lpstr>
      <vt:lpstr>Moving Average Convergence Divergence</vt:lpstr>
      <vt:lpstr>Moving Average Convergence Divergence</vt:lpstr>
      <vt:lpstr>Moving Average Convergence Divergence</vt:lpstr>
      <vt:lpstr>Moving Average Convergence Divergence</vt:lpstr>
      <vt:lpstr>Moving Average Convergence Divergence</vt:lpstr>
      <vt:lpstr>Agenda</vt:lpstr>
      <vt:lpstr>Open TTR_D.R</vt:lpstr>
      <vt:lpstr>Agenda</vt:lpstr>
      <vt:lpstr>As a momentum indicator…</vt:lpstr>
      <vt:lpstr>Agenda</vt:lpstr>
      <vt:lpstr>Relative Strength Index (RSI)</vt:lpstr>
      <vt:lpstr>Creates a control chart.</vt:lpstr>
      <vt:lpstr>First the Relative Strength</vt:lpstr>
      <vt:lpstr>Calculating the RSI</vt:lpstr>
      <vt:lpstr>Neutral RS</vt:lpstr>
      <vt:lpstr>Neutral RSI</vt:lpstr>
      <vt:lpstr>Overbought RS</vt:lpstr>
      <vt:lpstr>Overbought RSI</vt:lpstr>
      <vt:lpstr>Oversold RS</vt:lpstr>
      <vt:lpstr>Oversold RSI</vt:lpstr>
      <vt:lpstr>Open TTR_E.R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Kwartler, Edward</cp:lastModifiedBy>
  <cp:revision>8</cp:revision>
  <dcterms:created xsi:type="dcterms:W3CDTF">2020-11-02T03:34:41Z</dcterms:created>
  <dcterms:modified xsi:type="dcterms:W3CDTF">2022-08-31T21:49:07Z</dcterms:modified>
</cp:coreProperties>
</file>